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8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ahnschrift Condensed" panose="020B0502040204020203" pitchFamily="34" charset="0"/>
      <p:regular r:id="rId14"/>
      <p:bold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Saira Medium" panose="020B0604020202020204" charset="0"/>
      <p:regular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3C31C-1B3C-592D-9CD4-54DE5EAABE56}" v="408" dt="2025-02-18T10:48:24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7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Запуск Луны-10 на окололунную орбиту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Команда "dooplo" представляет проект, посвященный моделированию запуска автоматической межпланетной станции "Луна-10" и её выходу на окололунную орбиту. Мы покажем, как это было рассчитано и смоделировано, а также представим нашу команду.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364444-CE47-B0A0-D2DA-61060358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945EC3B4-9040-35F5-8510-46C9D16C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089DF-13C9-0CA4-E9B5-4EB1946B779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281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Симуляция в KSP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858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команда создала модель спутника "Луна-10" в KSP, а также написала код автопилота для него.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78583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 кодом, файлами моделей и видео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симуляции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полета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можно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ознакомиться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ссылкам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выше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750" dirty="0">
              <a:latin typeface="Roboto"/>
              <a:ea typeface="Roboto"/>
              <a:cs typeface="Roboto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97085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Симуляция в KSP позволила нам визуализировать процесс запуска и выхода на орбиту, а также проверить правильность наших расчетов.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BCB13C-2B97-EEB4-B0B9-961EFD75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FAF40698-1C09-55AE-9BE3-DFDB6C94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4A795C-9B5D-8DAF-11E3-0FED4BF5817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10/11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122E-249A-B9EC-19DC-829A9A93526A}"/>
              </a:ext>
            </a:extLst>
          </p:cNvPr>
          <p:cNvSpPr txBox="1"/>
          <p:nvPr/>
        </p:nvSpPr>
        <p:spPr>
          <a:xfrm>
            <a:off x="12296851" y="3059321"/>
            <a:ext cx="1001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YouTube</a:t>
            </a:r>
          </a:p>
        </p:txBody>
      </p:sp>
      <p:pic>
        <p:nvPicPr>
          <p:cNvPr id="12" name="Рисунок 11" descr="Изображение выглядит как снимок экрана, Графика, круг, текс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76E8523-672C-E8E9-4F05-616342E7D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1743" y="182665"/>
            <a:ext cx="2873637" cy="287363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Графика, круг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66DE20C-5373-B2B8-76B6-22ECD010D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1812" y="180728"/>
            <a:ext cx="2974490" cy="2860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4CE466-E61F-7891-D750-10D791E400AB}"/>
              </a:ext>
            </a:extLst>
          </p:cNvPr>
          <p:cNvSpPr txBox="1"/>
          <p:nvPr/>
        </p:nvSpPr>
        <p:spPr>
          <a:xfrm>
            <a:off x="9112748" y="306641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err="1">
                <a:solidFill>
                  <a:schemeClr val="bg1"/>
                </a:solidFill>
                <a:ea typeface="Calibri"/>
                <a:cs typeface="Calibri"/>
              </a:rPr>
              <a:t>GitHub</a:t>
            </a:r>
            <a:endParaRPr lang="ru-RU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2955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Выводы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0190" y="2021919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0688" y="2102644"/>
            <a:ext cx="1238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80396" y="2021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Итоги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80396" y="2487692"/>
            <a:ext cx="2970371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процессе работы наша команда достигла поставленной цели: смоделирован полет спутника и вывод его на орбиту Луны.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2021919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9741" y="2102644"/>
            <a:ext cx="1975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6358" y="2021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Процесс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6358" y="2487692"/>
            <a:ext cx="2970371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выполнения задач был произведен сбор информации, созданы физическая и математическая модели, написан код на Python и смоделирован полёт в KSP.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80190" y="5359122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970" y="5439847"/>
            <a:ext cx="19526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80396" y="53591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Анализ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80396" y="5824895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полученных данных показал, что погрешности в расчетах математической модели находятся в пределах допустимых норм.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80190" y="6756916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Таким образом, мы успешно выполнили поставленные задачи и подтвердили адекватность разработанной математической модели.</a:t>
            </a: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46F61-21D3-410B-4155-7B82379D9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63D007D0-E512-85DA-2A01-AAB12BA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1C5B2D-BE99-1802-9A9F-2BFA78179BFA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9606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Цели и задачи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833205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4763" y="1909643"/>
            <a:ext cx="11727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57087" y="18332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Цель: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7087" y="2274451"/>
            <a:ext cx="689312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Смоделировать запуск ракеты-носителя с автоматической межпланетной станцией "Луна-10", просчитать вывод АМС на окололунную орбиту.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3790" y="3688199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29878" y="3764637"/>
            <a:ext cx="18704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457087" y="36881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Задачи: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57087" y="412944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Изучить историю миссии "Луна-10"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57087" y="452759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Определить цель работы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57087" y="492573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Распределить роли в команде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57087" y="532388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Создать математическую модель полёта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57087" y="572202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Совершить полет в Kerbal Space Program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57087" y="6120170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Построить графики математической модели и полета в Kerbal Space Program, провести сравнение полученных данных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7087" y="684502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Описать этапы полета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57087" y="7243167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Подвести итоги проделанной работы</a:t>
            </a:r>
            <a:endParaRPr lang="en-US" sz="1600" dirty="0"/>
          </a:p>
        </p:txBody>
      </p:sp>
      <p:pic>
        <p:nvPicPr>
          <p:cNvPr id="19" name="Picture 2" descr="Picture background">
            <a:extLst>
              <a:ext uri="{FF2B5EF4-FFF2-40B4-BE49-F238E27FC236}">
                <a16:creationId xmlns:a16="http://schemas.microsoft.com/office/drawing/2014/main" id="{A9FE7E9B-260D-9EA8-483C-A97070A92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78E65-D8FE-8B2F-E825-C0694066E48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2/11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4037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Наша команда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8341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Митюхин Данила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1881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Лидер команды, отвечает за моделирование в KSP.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79" y="1968341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5279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Громова Алиса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35279" y="3188137"/>
            <a:ext cx="3018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подготовку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отчета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 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описание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истории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миссии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768" y="1968341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6768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Зайцев Егор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76768" y="3188137"/>
            <a:ext cx="3018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презентации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видеоматериалов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257" y="1968341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257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Косухин Ярослав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818257" y="31881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помощь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в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видеоматериалов</a:t>
            </a:r>
            <a:endParaRPr lang="en-US" sz="1650" dirty="0" err="1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68942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6229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Уланов Дмитрий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93790" y="60887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93790" y="702075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команда состоит из пяти человек, каждый из которых внёс свой вклад в этот проект.</a:t>
            </a:r>
            <a:endParaRPr lang="en-US" sz="16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154D4B8-A01D-9A07-8035-5558ADD4D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20" name="Picture 2" descr="Picture background">
            <a:extLst>
              <a:ext uri="{FF2B5EF4-FFF2-40B4-BE49-F238E27FC236}">
                <a16:creationId xmlns:a16="http://schemas.microsoft.com/office/drawing/2014/main" id="{6B9C333C-9AF4-1FB4-1A94-F10EDED4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6B33E7-A5E0-A83B-471D-803E66BDC2E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Описание миссии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32544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Исторический контекст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"Луна-10" - советский автоматический межпланетный зонд, ставший первым искусственным спутником Луны. Запуск стал важной вехой в программе исследования Луны.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Запуск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852505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Состоялся 31 марта 1966 года с космодрома Байконур. Ракета-носитель «Молния-М» успешно вывела станцию на траекторию полета к Луне.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Достижение орбиты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852505"/>
            <a:ext cx="397811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 апреля 1966 года, "Луна-10" достигла окололунной орбиты, став первым искусственным спутником Луны. Станция сыграла ключевую роль в изучении нашего естественного спутника.</a:t>
            </a:r>
            <a:endParaRPr lang="en-US" sz="17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910902-10BE-BDDB-A655-BA7B70F3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2CB31376-4026-33BD-1151-5C35271F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BAC69C-6074-59D1-08AC-1BBB90A0E1CE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4/11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37790" y="1120378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Конструкция</a:t>
            </a:r>
            <a:endParaRPr lang="en-US" sz="2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90" y="1802249"/>
            <a:ext cx="737116" cy="1085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96005" y="1949648"/>
            <a:ext cx="19633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Орбитальный модуль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0896005" y="2268379"/>
            <a:ext cx="294060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Включал научное оборудование, системы связи и управления.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790" y="2887266"/>
            <a:ext cx="737116" cy="1792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96005" y="3034665"/>
            <a:ext cx="211538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Научное оборудование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0896005" y="3353395"/>
            <a:ext cx="2940606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Содержал приборы для измерения параметров окружающей среды, такие как гамма-спектрометр, магнитометр, детектор микрометеоритов и другие устройства.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790" y="4679513"/>
            <a:ext cx="737116" cy="15565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96005" y="4826913"/>
            <a:ext cx="22002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Двигательная установка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0896005" y="5145643"/>
            <a:ext cx="294060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Обеспечивала коррекцию траектории полета и выход на окололунную орбиту. Использовалась для стабилизации положения станции на орбите.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9937790" y="6401872"/>
            <a:ext cx="389882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Конструкция "Луны-10" была разработана с учетом работы в условиях космического пространства и необходимости проведения научных исследований.</a:t>
            </a:r>
            <a:endParaRPr lang="en-US" sz="1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0D227-DC3E-1C13-8772-901C609B3DF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</a:rPr>
              <a:t>5/11</a:t>
            </a:r>
            <a:endParaRPr lang="ru-RU" dirty="0">
              <a:solidFill>
                <a:schemeClr val="tx1">
                  <a:lumMod val="95000"/>
                  <a:lumOff val="5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5" name="Picture 2" descr="Picture background">
            <a:extLst>
              <a:ext uri="{FF2B5EF4-FFF2-40B4-BE49-F238E27FC236}">
                <a16:creationId xmlns:a16="http://schemas.microsoft.com/office/drawing/2014/main" id="{54FE1CE9-16EC-DF5B-CA1A-93E3F625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7572C3-B973-A03F-1F91-8FE55683D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84634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Физическая модель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93790" y="1776293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расчетах использовалась система единиц СИ, а также градусы и радианы. Расчеты включали следующие физические формулы и их следствия: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09850"/>
            <a:ext cx="5867400" cy="39014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6728103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точных физических формул позволило нам с высокой точностью смоделировать поведение ракеты и станции в космическом пространстве.</a:t>
            </a:r>
            <a:endParaRPr lang="en-US" sz="1500" dirty="0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5FA5490D-7409-C892-7E9E-83DE18EDB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DEFB8B-AC44-F336-7C83-23CA79814DD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6/11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72584"/>
            <a:ext cx="6821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Математическая модель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21525"/>
            <a:ext cx="3664863" cy="3530084"/>
          </a:xfrm>
          <a:prstGeom prst="roundRect">
            <a:avLst>
              <a:gd name="adj" fmla="val 578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43464" y="1971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Описание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43464" y="2461617"/>
            <a:ext cx="31655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математической модели подробно описаны физические законы, модели и формулы, использованные в симуляции подъёма ракеты "Молния-М" с модулем "Луна-10".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1721525"/>
            <a:ext cx="3664863" cy="3530084"/>
          </a:xfrm>
          <a:prstGeom prst="roundRect">
            <a:avLst>
              <a:gd name="adj" fmla="val 5783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5141" y="19711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Условия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5141" y="2461617"/>
            <a:ext cx="31655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Модель включает описание атмосферных условий, гравитационных сил, двигательной тяги, расхода топлива.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78423"/>
            <a:ext cx="7556421" cy="2078474"/>
          </a:xfrm>
          <a:prstGeom prst="roundRect">
            <a:avLst>
              <a:gd name="adj" fmla="val 982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3464" y="5728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Траектория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3464" y="6218515"/>
            <a:ext cx="705707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Описывается обновление траектории полёта, а также управление изменением угла тангажа для достижения необходимой орбиты.</a:t>
            </a:r>
            <a:endParaRPr lang="en-US" sz="1750" dirty="0"/>
          </a:p>
        </p:txBody>
      </p:sp>
      <p:pic>
        <p:nvPicPr>
          <p:cNvPr id="13" name="Picture 2" descr="Picture background">
            <a:extLst>
              <a:ext uri="{FF2B5EF4-FFF2-40B4-BE49-F238E27FC236}">
                <a16:creationId xmlns:a16="http://schemas.microsoft.com/office/drawing/2014/main" id="{1BE0278F-BB19-41E2-C736-1E05307F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CA893E-E60A-32E2-5985-8002CD01E32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7/11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037265-B721-1302-C1D6-1357A604C07E}"/>
              </a:ext>
            </a:extLst>
          </p:cNvPr>
          <p:cNvSpPr txBox="1"/>
          <p:nvPr/>
        </p:nvSpPr>
        <p:spPr>
          <a:xfrm>
            <a:off x="1911083" y="248663"/>
            <a:ext cx="108114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 b="1" dirty="0">
                <a:solidFill>
                  <a:schemeClr val="bg1"/>
                </a:solidFill>
              </a:rPr>
              <a:t>Сравнение полученных графиков</a:t>
            </a:r>
            <a:endParaRPr lang="ru-RU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4" name="Рисунок 3" descr="Изображение выглядит как текст, диаграмма, линия, Граф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2E39D3D-6A0C-3295-2555-B9E729CE3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05" y="1643288"/>
            <a:ext cx="13285694" cy="44823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7FA6E4-8BA3-B9A8-2540-092CDCD11256}"/>
              </a:ext>
            </a:extLst>
          </p:cNvPr>
          <p:cNvSpPr txBox="1"/>
          <p:nvPr/>
        </p:nvSpPr>
        <p:spPr>
          <a:xfrm>
            <a:off x="2470133" y="6320443"/>
            <a:ext cx="96926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Графики, полученные при вычисление математической модели и полученные в симуляции наложены друг на друга.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48A9D-B58D-DD39-4EC3-F2D8692606CB}"/>
              </a:ext>
            </a:extLst>
          </p:cNvPr>
          <p:cNvSpPr/>
          <p:nvPr/>
        </p:nvSpPr>
        <p:spPr>
          <a:xfrm>
            <a:off x="12827725" y="7759336"/>
            <a:ext cx="1724297" cy="418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0EA4A-6AB6-732E-2860-DB3E297C671F}"/>
              </a:ext>
            </a:extLst>
          </p:cNvPr>
          <p:cNvSpPr txBox="1"/>
          <p:nvPr/>
        </p:nvSpPr>
        <p:spPr>
          <a:xfrm>
            <a:off x="6884126" y="7759338"/>
            <a:ext cx="653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67171"/>
                </a:solidFill>
                <a:latin typeface="Bahnschrift Condensed"/>
              </a:rPr>
              <a:t>8/11</a:t>
            </a:r>
            <a:endParaRPr lang="en-US" dirty="0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6C2290EA-CD8A-75F4-7C06-C9C18336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0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0577"/>
            <a:ext cx="543437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Программная реализация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303770" y="1682353"/>
            <a:ext cx="22860" cy="5273159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6551414" y="2053590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5" name="Shape 3"/>
          <p:cNvSpPr/>
          <p:nvPr/>
        </p:nvSpPr>
        <p:spPr>
          <a:xfrm>
            <a:off x="7123867" y="187368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66265" y="1937385"/>
            <a:ext cx="9775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253151" y="185237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matplotlib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2220158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графиков для визуализации данных полета.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904053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0" name="Shape 8"/>
          <p:cNvSpPr/>
          <p:nvPr/>
        </p:nvSpPr>
        <p:spPr>
          <a:xfrm>
            <a:off x="7123867" y="2724150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37214" y="2787848"/>
            <a:ext cx="15585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250793" y="27028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kRPC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250793" y="3070622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телеметрии ракеты и работа с KSP через Python.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551414" y="3669506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15" name="Shape 13"/>
          <p:cNvSpPr/>
          <p:nvPr/>
        </p:nvSpPr>
        <p:spPr>
          <a:xfrm>
            <a:off x="7123867" y="3489603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38167" y="3553301"/>
            <a:ext cx="15406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253151" y="346829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time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93790" y="3836075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Измерение времени, реализация пауз для управления процессом.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434959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20" name="Shape 18"/>
          <p:cNvSpPr/>
          <p:nvPr/>
        </p:nvSpPr>
        <p:spPr>
          <a:xfrm>
            <a:off x="7123867" y="4255056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232928" y="4318754"/>
            <a:ext cx="16454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250793" y="42337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csv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250793" y="4601528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Экспорт данных в .csv файл для анализа и хранения.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551414" y="5200412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25" name="Shape 23"/>
          <p:cNvSpPr/>
          <p:nvPr/>
        </p:nvSpPr>
        <p:spPr>
          <a:xfrm>
            <a:off x="7123867" y="5020508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35904" y="5084207"/>
            <a:ext cx="15847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253151" y="49991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NumPy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93790" y="5366980"/>
            <a:ext cx="558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Решение математических уравнений, необходимых для моделирования.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83673" y="5965865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</p:sp>
      <p:sp>
        <p:nvSpPr>
          <p:cNvPr id="30" name="Shape 28"/>
          <p:cNvSpPr/>
          <p:nvPr/>
        </p:nvSpPr>
        <p:spPr>
          <a:xfrm>
            <a:off x="7123867" y="5785961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7230904" y="5849660"/>
            <a:ext cx="16859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250793" y="57646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Pandas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250793" y="6132433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Организация данных, их дальнейшая передача в .csv формат.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793790" y="714684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этих библиотек позволило нам автоматизировать процесс моделирования и анализа данных, сделав его более эффективным и точным.</a:t>
            </a:r>
            <a:endParaRPr lang="en-US" sz="13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C667BBC-77C5-307F-1A17-9BFE32B5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36" name="Picture 2" descr="Picture background">
            <a:extLst>
              <a:ext uri="{FF2B5EF4-FFF2-40B4-BE49-F238E27FC236}">
                <a16:creationId xmlns:a16="http://schemas.microsoft.com/office/drawing/2014/main" id="{3120D377-CD6D-9C3B-2701-AEC188EE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9F0C70-8CCD-93EE-1789-1E445740620D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9/11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692</Words>
  <Application>Microsoft Office PowerPoint</Application>
  <PresentationFormat>Произвольный</PresentationFormat>
  <Paragraphs>108</Paragraphs>
  <Slides>11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Егор Зайцев</cp:lastModifiedBy>
  <cp:revision>107</cp:revision>
  <dcterms:created xsi:type="dcterms:W3CDTF">2025-02-17T21:28:36Z</dcterms:created>
  <dcterms:modified xsi:type="dcterms:W3CDTF">2025-02-18T10:48:25Z</dcterms:modified>
</cp:coreProperties>
</file>